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3" r:id="rId1"/>
  </p:sldMasterIdLst>
  <p:notesMasterIdLst>
    <p:notesMasterId r:id="rId18"/>
  </p:notesMasterIdLst>
  <p:sldIdLst>
    <p:sldId id="277" r:id="rId2"/>
    <p:sldId id="298" r:id="rId3"/>
    <p:sldId id="301" r:id="rId4"/>
    <p:sldId id="302" r:id="rId5"/>
    <p:sldId id="265" r:id="rId6"/>
    <p:sldId id="266" r:id="rId7"/>
    <p:sldId id="267" r:id="rId8"/>
    <p:sldId id="299" r:id="rId9"/>
    <p:sldId id="326" r:id="rId10"/>
    <p:sldId id="268" r:id="rId11"/>
    <p:sldId id="327" r:id="rId12"/>
    <p:sldId id="328" r:id="rId13"/>
    <p:sldId id="269" r:id="rId14"/>
    <p:sldId id="295" r:id="rId15"/>
    <p:sldId id="296" r:id="rId16"/>
    <p:sldId id="314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14" autoAdjust="0"/>
  </p:normalViewPr>
  <p:slideViewPr>
    <p:cSldViewPr>
      <p:cViewPr varScale="1">
        <p:scale>
          <a:sx n="67" d="100"/>
          <a:sy n="67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2365FDA-4938-40E2-B44C-18D226B2DE4C}" type="datetimeFigureOut">
              <a:rPr lang="ru-RU"/>
              <a:pPr>
                <a:defRPr/>
              </a:pPr>
              <a:t>11.04.2021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9776462-DD3B-4B3D-B19C-C66679F2A3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8F943E3-DE99-4316-AFF7-A8D55E60F16B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6D65B-3E3D-4FC1-846E-FB43EB1B7D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515DF-6F20-4413-A5A1-51DB4F7291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8EE49-978B-43B2-AFF3-D72DD031C8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2F513-1FC3-4760-8D0F-2E27C4E5B3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85C4-642D-4604-83B3-189451A5C7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13FE6-0305-4AF9-A269-AF34211CB3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A2ED0-9089-4170-BDBA-ECEE150A5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7BB57-D236-4DAA-B765-E74C7380E8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337AE-0803-4F47-A018-0D4D36F9C4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B0427-CF26-4C38-9913-D95B4138EC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98D16-BBA3-47CC-A6E7-E52170E8BE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00127-3DFB-483A-AACC-7394F57598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225C7F3-2327-42AB-A400-85B41D8C9B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  <p:sldLayoutId id="2147483955" r:id="rId2"/>
    <p:sldLayoutId id="214748396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6" r:id="rId9"/>
    <p:sldLayoutId id="2147483961" r:id="rId10"/>
    <p:sldLayoutId id="2147483962" r:id="rId11"/>
    <p:sldLayoutId id="2147483963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akh-school22.ru/DswMedia/prikazminobrnaukirossiiot17052012n413-redot2906.rt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0" y="260350"/>
            <a:ext cx="9144000" cy="1223963"/>
          </a:xfrm>
        </p:spPr>
        <p:txBody>
          <a:bodyPr/>
          <a:lstStyle/>
          <a:p>
            <a:pPr eaLnBrk="1" hangingPunct="1"/>
            <a:r>
              <a:rPr lang="ru-RU" smtClean="0"/>
              <a:t>  Профильный уровень обучения</a:t>
            </a: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95288" y="1412875"/>
            <a:ext cx="8229600" cy="51847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                          </a:t>
            </a:r>
            <a:endParaRPr lang="ru-RU" sz="4800" dirty="0" smtClean="0"/>
          </a:p>
        </p:txBody>
      </p:sp>
      <p:pic>
        <p:nvPicPr>
          <p:cNvPr id="5124" name="Picture 4" descr="C:\Documents and Settings\комп\Рабочий стол\картинки о школе\187-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492375"/>
            <a:ext cx="777716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dirty="0" smtClean="0"/>
              <a:t>Варианты </a:t>
            </a:r>
            <a:r>
              <a:rPr lang="ru-RU" sz="4000" dirty="0" smtClean="0"/>
              <a:t>профилей в школе</a:t>
            </a:r>
            <a:endParaRPr lang="ru-RU" sz="400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/>
              <a:t>социально-экономический</a:t>
            </a:r>
            <a:endParaRPr lang="ru-RU" dirty="0" smtClean="0"/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универсальный</a:t>
            </a:r>
            <a:endParaRPr lang="ru-RU" sz="28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04813"/>
          </a:xfrm>
        </p:spPr>
        <p:txBody>
          <a:bodyPr/>
          <a:lstStyle/>
          <a:p>
            <a:pPr algn="ctr" eaLnBrk="1" hangingPunct="1"/>
            <a:r>
              <a:rPr lang="ru-RU" sz="2400" b="1" dirty="0" smtClean="0">
                <a:solidFill>
                  <a:schemeClr val="tx1"/>
                </a:solidFill>
              </a:rPr>
              <a:t>Социально-экономический профиль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4070632911"/>
              </p:ext>
            </p:extLst>
          </p:nvPr>
        </p:nvGraphicFramePr>
        <p:xfrm>
          <a:off x="107505" y="332658"/>
          <a:ext cx="9362706" cy="64702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3270">
                  <a:extLst>
                    <a:ext uri="{9D8B030D-6E8A-4147-A177-3AD203B41FA5}">
                      <a16:colId xmlns="" xmlns:a16="http://schemas.microsoft.com/office/drawing/2014/main" val="2061622901"/>
                    </a:ext>
                  </a:extLst>
                </a:gridCol>
                <a:gridCol w="3033270">
                  <a:extLst>
                    <a:ext uri="{9D8B030D-6E8A-4147-A177-3AD203B41FA5}">
                      <a16:colId xmlns="" xmlns:a16="http://schemas.microsoft.com/office/drawing/2014/main" val="2851303635"/>
                    </a:ext>
                  </a:extLst>
                </a:gridCol>
                <a:gridCol w="1395221">
                  <a:extLst>
                    <a:ext uri="{9D8B030D-6E8A-4147-A177-3AD203B41FA5}">
                      <a16:colId xmlns="" xmlns:a16="http://schemas.microsoft.com/office/drawing/2014/main" val="2412853244"/>
                    </a:ext>
                  </a:extLst>
                </a:gridCol>
                <a:gridCol w="1900945">
                  <a:extLst>
                    <a:ext uri="{9D8B030D-6E8A-4147-A177-3AD203B41FA5}">
                      <a16:colId xmlns="" xmlns:a16="http://schemas.microsoft.com/office/drawing/2014/main" val="3024098702"/>
                    </a:ext>
                  </a:extLst>
                </a:gridCol>
              </a:tblGrid>
              <a:tr h="564241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Предметная область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5" marR="38835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Учебный предмет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5" marR="38835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Уровень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5" marR="38835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Количество часов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5" marR="38835" marT="0" marB="0"/>
                </a:tc>
                <a:extLst>
                  <a:ext uri="{0D108BD9-81ED-4DB2-BD59-A6C34878D82A}">
                    <a16:rowId xmlns="" xmlns:a16="http://schemas.microsoft.com/office/drawing/2014/main" val="2220452865"/>
                  </a:ext>
                </a:extLst>
              </a:tr>
              <a:tr h="359356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Обязательная часть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60088487"/>
                  </a:ext>
                </a:extLst>
              </a:tr>
              <a:tr h="359356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Русский язык и литература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Русский язык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Б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65830464"/>
                  </a:ext>
                </a:extLst>
              </a:tr>
              <a:tr h="5491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Литература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Б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119009379"/>
                  </a:ext>
                </a:extLst>
              </a:tr>
              <a:tr h="738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Родной язык и родная литература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Родной язык (русский)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Б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64965583"/>
                  </a:ext>
                </a:extLst>
              </a:tr>
              <a:tr h="359356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Математика и информатика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Математика: алгебра и начала математического анализа, геометрия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52118697"/>
                  </a:ext>
                </a:extLst>
              </a:tr>
              <a:tr h="3593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Информатика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Б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1709458"/>
                  </a:ext>
                </a:extLst>
              </a:tr>
              <a:tr h="3593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Иностранные языки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Иностранный язык (английский)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Б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37594631"/>
                  </a:ext>
                </a:extLst>
              </a:tr>
              <a:tr h="35935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Естественные науки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Астрономия (11кл)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Б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991900201"/>
                  </a:ext>
                </a:extLst>
              </a:tr>
              <a:tr h="359356"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Общественные науки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Россия в мире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Б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70645694"/>
                  </a:ext>
                </a:extLst>
              </a:tr>
              <a:tr h="3593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Обществознание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Б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04378313"/>
                  </a:ext>
                </a:extLst>
              </a:tr>
              <a:tr h="3593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Экономика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81261476"/>
                  </a:ext>
                </a:extLst>
              </a:tr>
              <a:tr h="2958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Право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36151362"/>
                  </a:ext>
                </a:extLst>
              </a:tr>
              <a:tr h="376161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ФК, экология и основы безопасности жизнедеятельности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Физическая культура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Б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69654155"/>
                  </a:ext>
                </a:extLst>
              </a:tr>
              <a:tr h="3761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Основы безопасности жизнедеятельности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Б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60610700"/>
                  </a:ext>
                </a:extLst>
              </a:tr>
              <a:tr h="189048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5" marR="38835" marT="0" marB="0"/>
                </a:tc>
                <a:tc>
                  <a:txBody>
                    <a:bodyPr/>
                    <a:lstStyle/>
                    <a:p>
                      <a:pPr marL="0" marR="0" indent="450215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</a:rPr>
                        <a:t>Предметы и курсы по выбору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5" marR="38835" marT="0" marB="0"/>
                </a:tc>
                <a:tc gridSpan="2"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835" marR="3883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84956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742743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04813"/>
          </a:xfrm>
        </p:spPr>
        <p:txBody>
          <a:bodyPr/>
          <a:lstStyle/>
          <a:p>
            <a:pPr algn="ctr" eaLnBrk="1" hangingPunct="1"/>
            <a:r>
              <a:rPr lang="ru-RU" sz="2400" b="1" dirty="0" smtClean="0">
                <a:solidFill>
                  <a:schemeClr val="tx1"/>
                </a:solidFill>
              </a:rPr>
              <a:t>Универсальный профиль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="" xmlns:p14="http://schemas.microsoft.com/office/powerpoint/2010/main" val="1571279755"/>
              </p:ext>
            </p:extLst>
          </p:nvPr>
        </p:nvGraphicFramePr>
        <p:xfrm>
          <a:off x="323525" y="692695"/>
          <a:ext cx="8363274" cy="55223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81637">
                  <a:extLst>
                    <a:ext uri="{9D8B030D-6E8A-4147-A177-3AD203B41FA5}">
                      <a16:colId xmlns="" xmlns:a16="http://schemas.microsoft.com/office/drawing/2014/main" val="494980768"/>
                    </a:ext>
                  </a:extLst>
                </a:gridCol>
                <a:gridCol w="4181637">
                  <a:extLst>
                    <a:ext uri="{9D8B030D-6E8A-4147-A177-3AD203B41FA5}">
                      <a16:colId xmlns="" xmlns:a16="http://schemas.microsoft.com/office/drawing/2014/main" val="1378395043"/>
                    </a:ext>
                  </a:extLst>
                </a:gridCol>
              </a:tblGrid>
              <a:tr h="298744"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Предметная область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32" marR="46232" marT="0" marB="0"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Учебный предмет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32" marR="46232" marT="0" marB="0"/>
                </a:tc>
                <a:extLst>
                  <a:ext uri="{0D108BD9-81ED-4DB2-BD59-A6C34878D82A}">
                    <a16:rowId xmlns="" xmlns:a16="http://schemas.microsoft.com/office/drawing/2014/main" val="2536520408"/>
                  </a:ext>
                </a:extLst>
              </a:tr>
              <a:tr h="28202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Обязательная часть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3813703"/>
                  </a:ext>
                </a:extLst>
              </a:tr>
              <a:tr h="28202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Русский язык и литература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Русский язык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84429697"/>
                  </a:ext>
                </a:extLst>
              </a:tr>
              <a:tr h="5640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Литература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27535774"/>
                  </a:ext>
                </a:extLst>
              </a:tr>
              <a:tr h="5640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Родной язык и родная литература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Родной язык (русский)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39194246"/>
                  </a:ext>
                </a:extLst>
              </a:tr>
              <a:tr h="45807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Математика и информатика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Математика: алгебра и начала математического анализа, геометрия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81118712"/>
                  </a:ext>
                </a:extLst>
              </a:tr>
              <a:tr h="2820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Информатика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2411713"/>
                  </a:ext>
                </a:extLst>
              </a:tr>
              <a:tr h="2820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Иностранные языки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Иностранный язык (английский)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32415864"/>
                  </a:ext>
                </a:extLst>
              </a:tr>
              <a:tr h="2820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Естественные науки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Астрономия (11 кл)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935079741"/>
                  </a:ext>
                </a:extLst>
              </a:tr>
              <a:tr h="28202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Общественные науки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Россия в мире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42425747"/>
                  </a:ext>
                </a:extLst>
              </a:tr>
              <a:tr h="2820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Обществознание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3557017"/>
                  </a:ext>
                </a:extLst>
              </a:tr>
              <a:tr h="28202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ФК, экология и основы безопасности жизнедеятельности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Физическая культура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82089833"/>
                  </a:ext>
                </a:extLst>
              </a:tr>
              <a:tr h="2820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Основы безопасности жизнедеятельности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69447148"/>
                  </a:ext>
                </a:extLst>
              </a:tr>
              <a:tr h="5018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Индивидуальный проект (10 кл)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17277698"/>
                  </a:ext>
                </a:extLst>
              </a:tr>
              <a:tr h="298744"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32" marR="46232" marT="0" marB="0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Предметы и курсы по выбору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32" marR="46232" marT="0" marB="0"/>
                </a:tc>
                <a:extLst>
                  <a:ext uri="{0D108BD9-81ED-4DB2-BD59-A6C34878D82A}">
                    <a16:rowId xmlns="" xmlns:a16="http://schemas.microsoft.com/office/drawing/2014/main" val="1700292509"/>
                  </a:ext>
                </a:extLst>
              </a:tr>
              <a:tr h="298744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32" marR="46232" marT="0" marB="0"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32" marR="46232" marT="0" marB="0"/>
                </a:tc>
                <a:extLst>
                  <a:ext uri="{0D108BD9-81ED-4DB2-BD59-A6C34878D82A}">
                    <a16:rowId xmlns="" xmlns:a16="http://schemas.microsoft.com/office/drawing/2014/main" val="4124296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437894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85720" y="1071546"/>
            <a:ext cx="8568952" cy="4389437"/>
          </a:xfrm>
        </p:spPr>
        <p:txBody>
          <a:bodyPr/>
          <a:lstStyle/>
          <a:p>
            <a:r>
              <a:rPr lang="ru-RU" dirty="0"/>
              <a:t>Для зачисления в 10 класс обучающиеся предоставляют результаты итоговой аттестации:</a:t>
            </a:r>
          </a:p>
          <a:p>
            <a:pPr>
              <a:buFontTx/>
              <a:buChar char="-"/>
            </a:pPr>
            <a:r>
              <a:rPr lang="ru-RU" dirty="0" smtClean="0"/>
              <a:t>социально-экономический </a:t>
            </a:r>
            <a:r>
              <a:rPr lang="ru-RU" dirty="0"/>
              <a:t>профиль: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/>
              <a:t>по математике, </a:t>
            </a:r>
            <a:r>
              <a:rPr lang="ru-RU" dirty="0" smtClean="0"/>
              <a:t>обществознанию.</a:t>
            </a:r>
            <a:endParaRPr lang="ru-RU" dirty="0"/>
          </a:p>
        </p:txBody>
      </p:sp>
      <p:pic>
        <p:nvPicPr>
          <p:cNvPr id="20484" name="Рисунок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0" y="3860800"/>
            <a:ext cx="1470025" cy="263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305800" cy="47667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Документы для участия в конкурсе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3795" name="Прямоугольник 4"/>
          <p:cNvSpPr>
            <a:spLocks noChangeArrowheads="1"/>
          </p:cNvSpPr>
          <p:nvPr/>
        </p:nvSpPr>
        <p:spPr bwMode="auto">
          <a:xfrm>
            <a:off x="755650" y="1341438"/>
            <a:ext cx="7777163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>
              <a:buFontTx/>
              <a:buAutoNum type="arabicPeriod"/>
              <a:defRPr/>
            </a:pPr>
            <a:r>
              <a:rPr lang="ru-RU" sz="2400" b="1" dirty="0">
                <a:solidFill>
                  <a:srgbClr val="FF0000"/>
                </a:solidFill>
              </a:rPr>
              <a:t>Заявление</a:t>
            </a:r>
            <a:r>
              <a:rPr lang="ru-RU" sz="2400" b="1" dirty="0"/>
              <a:t> об участии в конкурсном отборе.</a:t>
            </a:r>
          </a:p>
          <a:p>
            <a:pPr marL="457200" indent="-457200" algn="just">
              <a:defRPr/>
            </a:pPr>
            <a:endParaRPr lang="ru-RU" sz="2400" b="1" dirty="0"/>
          </a:p>
          <a:p>
            <a:pPr algn="just">
              <a:defRPr/>
            </a:pPr>
            <a:r>
              <a:rPr lang="ru-RU" sz="2400" b="1" dirty="0"/>
              <a:t>2. </a:t>
            </a:r>
            <a:r>
              <a:rPr lang="ru-RU" sz="2400" b="1" dirty="0">
                <a:solidFill>
                  <a:srgbClr val="FF0000"/>
                </a:solidFill>
              </a:rPr>
              <a:t>Аттестат</a:t>
            </a:r>
            <a:r>
              <a:rPr lang="ru-RU" sz="2400" b="1" dirty="0"/>
              <a:t> об основном общем образовании (копия).</a:t>
            </a:r>
          </a:p>
          <a:p>
            <a:pPr>
              <a:defRPr/>
            </a:pPr>
            <a:endParaRPr lang="ru-RU" sz="2400" b="1" dirty="0"/>
          </a:p>
          <a:p>
            <a:pPr>
              <a:defRPr/>
            </a:pPr>
            <a:r>
              <a:rPr lang="ru-RU" sz="2400" b="1" dirty="0"/>
              <a:t>3</a:t>
            </a:r>
            <a:r>
              <a:rPr lang="ru-RU" sz="2400" b="1" dirty="0" smtClean="0"/>
              <a:t>. </a:t>
            </a:r>
            <a:r>
              <a:rPr lang="ru-RU" sz="2400" b="1" dirty="0" err="1">
                <a:solidFill>
                  <a:srgbClr val="FF0000"/>
                </a:solidFill>
              </a:rPr>
              <a:t>Портфолио</a:t>
            </a:r>
            <a:r>
              <a:rPr lang="ru-RU" sz="2400" b="1" dirty="0">
                <a:solidFill>
                  <a:srgbClr val="FF0000"/>
                </a:solidFill>
              </a:rPr>
              <a:t> достижений </a:t>
            </a:r>
            <a:r>
              <a:rPr lang="ru-RU" sz="2400" b="1" dirty="0"/>
              <a:t>(грамоты, дипломы, сертификаты, удостоверения и иные документы, подтверждающие учебные, интеллектуальные, творческие и спортивные достижения (победитель или призер) за </a:t>
            </a:r>
            <a:r>
              <a:rPr lang="ru-RU" sz="2400" b="1" dirty="0">
                <a:solidFill>
                  <a:srgbClr val="FF0000"/>
                </a:solidFill>
              </a:rPr>
              <a:t>последние 2 года </a:t>
            </a:r>
            <a:r>
              <a:rPr lang="ru-RU" sz="2400" b="1" dirty="0"/>
              <a:t>(при наличии).</a:t>
            </a:r>
            <a:endParaRPr lang="ru-RU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9266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rgbClr val="FF0000"/>
                </a:solidFill>
              </a:rPr>
              <a:t>Организация индивидуального отбора в 10-ые классы</a:t>
            </a:r>
            <a:endParaRPr lang="ru-RU" sz="2800" dirty="0"/>
          </a:p>
        </p:txBody>
      </p:sp>
      <p:sp>
        <p:nvSpPr>
          <p:cNvPr id="28675" name="Прямоугольник 2"/>
          <p:cNvSpPr>
            <a:spLocks noChangeArrowheads="1"/>
          </p:cNvSpPr>
          <p:nvPr/>
        </p:nvSpPr>
        <p:spPr bwMode="auto">
          <a:xfrm>
            <a:off x="539750" y="1858963"/>
            <a:ext cx="813593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buAutoNum type="arabicPeriod"/>
            </a:pPr>
            <a:r>
              <a:rPr lang="ru-RU" sz="2800" b="1" dirty="0" smtClean="0">
                <a:solidFill>
                  <a:srgbClr val="FF0000"/>
                </a:solidFill>
              </a:rPr>
              <a:t>Комиссия</a:t>
            </a:r>
            <a:r>
              <a:rPr lang="ru-RU" sz="2800" dirty="0" smtClean="0"/>
              <a:t> </a:t>
            </a:r>
          </a:p>
          <a:p>
            <a:pPr algn="just"/>
            <a:r>
              <a:rPr lang="ru-RU" sz="2800" b="1" dirty="0" smtClean="0">
                <a:solidFill>
                  <a:srgbClr val="FF0000"/>
                </a:solidFill>
              </a:rPr>
              <a:t>2</a:t>
            </a:r>
            <a:r>
              <a:rPr lang="ru-RU" sz="2800" b="1" dirty="0">
                <a:solidFill>
                  <a:srgbClr val="FF0000"/>
                </a:solidFill>
              </a:rPr>
              <a:t>.</a:t>
            </a:r>
            <a:r>
              <a:rPr lang="ru-RU" sz="2800" b="1" dirty="0"/>
              <a:t> </a:t>
            </a:r>
            <a:r>
              <a:rPr lang="ru-RU" sz="2800" b="1" dirty="0">
                <a:solidFill>
                  <a:srgbClr val="FF0000"/>
                </a:solidFill>
              </a:rPr>
              <a:t>Рейтинг: </a:t>
            </a:r>
          </a:p>
          <a:p>
            <a:pPr algn="just"/>
            <a:r>
              <a:rPr lang="ru-RU" sz="2800" dirty="0"/>
              <a:t>- среднего балла аттестата;</a:t>
            </a:r>
          </a:p>
          <a:p>
            <a:pPr algn="just"/>
            <a:r>
              <a:rPr lang="ru-RU" sz="2800" dirty="0"/>
              <a:t>- отметки  в аттестате по профильным/углубленным предметам не ниже «4»;</a:t>
            </a:r>
          </a:p>
          <a:p>
            <a:pPr algn="just"/>
            <a:r>
              <a:rPr lang="ru-RU" sz="2800" dirty="0"/>
              <a:t>- результаты ГИА на основе рекомендаций ФИПИ по использованию и интерпретации результатов ГИА при приеме в профильные классы средней школы</a:t>
            </a:r>
          </a:p>
          <a:p>
            <a:pPr algn="just"/>
            <a:r>
              <a:rPr lang="ru-RU" sz="2800" dirty="0"/>
              <a:t>- </a:t>
            </a:r>
            <a:r>
              <a:rPr lang="ru-RU" sz="2800" dirty="0" smtClean="0"/>
              <a:t>баллы </a:t>
            </a:r>
            <a:r>
              <a:rPr lang="ru-RU" sz="2800" dirty="0" smtClean="0"/>
              <a:t>за  </a:t>
            </a:r>
            <a:r>
              <a:rPr lang="ru-RU" sz="2800" dirty="0" err="1"/>
              <a:t>Портфолио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316913" cy="5876925"/>
          </a:xfrm>
        </p:spPr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5300" dirty="0" smtClean="0"/>
              <a:t>10 класс – это шаг </a:t>
            </a:r>
            <a:br>
              <a:rPr lang="ru-RU" sz="5300" dirty="0" smtClean="0"/>
            </a:br>
            <a:r>
              <a:rPr lang="ru-RU" sz="5300" dirty="0" smtClean="0"/>
              <a:t>во взрослую жизнь,</a:t>
            </a:r>
            <a:br>
              <a:rPr lang="ru-RU" sz="5300" dirty="0" smtClean="0"/>
            </a:br>
            <a:r>
              <a:rPr lang="ru-RU" sz="5300" dirty="0" smtClean="0"/>
              <a:t> и он   должен быть осознанным.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700" dirty="0" smtClean="0"/>
              <a:t/>
            </a:r>
            <a:br>
              <a:rPr lang="ru-RU" sz="67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sz="2800" dirty="0" smtClean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200" y="3454400"/>
            <a:ext cx="3700463" cy="317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Содержимое 2"/>
          <p:cNvSpPr>
            <a:spLocks noGrp="1"/>
          </p:cNvSpPr>
          <p:nvPr>
            <p:ph idx="1"/>
          </p:nvPr>
        </p:nvSpPr>
        <p:spPr>
          <a:xfrm>
            <a:off x="395288" y="908050"/>
            <a:ext cx="8385175" cy="5754688"/>
          </a:xfrm>
        </p:spPr>
        <p:txBody>
          <a:bodyPr/>
          <a:lstStyle/>
          <a:p>
            <a:r>
              <a:rPr lang="ru-RU" sz="2800" dirty="0" smtClean="0"/>
              <a:t>    		</a:t>
            </a:r>
            <a:r>
              <a:rPr lang="ru-RU" dirty="0"/>
              <a:t>В </a:t>
            </a:r>
            <a:r>
              <a:rPr lang="ru-RU" dirty="0" smtClean="0"/>
              <a:t>2021-2022 </a:t>
            </a:r>
            <a:r>
              <a:rPr lang="ru-RU" dirty="0"/>
              <a:t>учебном году обучение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10 классе будет реализовано в соответствии с </a:t>
            </a:r>
            <a:r>
              <a:rPr lang="ru-RU" b="1" u="sng" dirty="0">
                <a:solidFill>
                  <a:schemeClr val="bg2"/>
                </a:solidFill>
                <a:hlinkClick r:id="rId2"/>
              </a:rPr>
              <a:t>федеральным государственным стандартом среднего общего образования</a:t>
            </a:r>
            <a:r>
              <a:rPr lang="ru-RU" dirty="0"/>
              <a:t>, утвержденным приказом </a:t>
            </a:r>
            <a:r>
              <a:rPr lang="ru-RU" dirty="0" err="1"/>
              <a:t>Минобрнауки</a:t>
            </a:r>
            <a:r>
              <a:rPr lang="ru-RU" dirty="0"/>
              <a:t> России от 17.05.2012 № 413.</a:t>
            </a:r>
          </a:p>
          <a:p>
            <a:r>
              <a:rPr lang="ru-RU" dirty="0"/>
              <a:t>При обучении учащиеся могут выбрать профильное обучение или обучение в универсальном профиле.</a:t>
            </a:r>
          </a:p>
          <a:p>
            <a:r>
              <a:rPr lang="ru-RU" b="1" dirty="0"/>
              <a:t>Профиль</a:t>
            </a:r>
            <a:r>
              <a:rPr lang="ru-RU" dirty="0"/>
              <a:t> – способ дифференциации содержания образования (ст. 66 ФЗ-273 "Об образовании в Российской федерации"). </a:t>
            </a:r>
          </a:p>
          <a:p>
            <a:r>
              <a:rPr lang="ru-RU" b="1" dirty="0"/>
              <a:t>Профиль</a:t>
            </a:r>
            <a:r>
              <a:rPr lang="ru-RU" dirty="0"/>
              <a:t> – способ организации индивидуальных образовательных </a:t>
            </a:r>
            <a:r>
              <a:rPr lang="ru-RU" dirty="0" smtClean="0"/>
              <a:t>маршрутов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827584" y="0"/>
            <a:ext cx="7704856" cy="645333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/>
              <a:t>               Обучение в 10 классе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   </a:t>
            </a:r>
            <a:r>
              <a:rPr lang="ru-RU" sz="3200" dirty="0" smtClean="0"/>
              <a:t>(в том числе и в профильных классах)  </a:t>
            </a:r>
            <a:br>
              <a:rPr lang="ru-RU" sz="3200" dirty="0" smtClean="0"/>
            </a:br>
            <a:r>
              <a:rPr lang="ru-RU" sz="3200" dirty="0" smtClean="0"/>
              <a:t>     направлено на получение глубоких и  </a:t>
            </a:r>
            <a:br>
              <a:rPr lang="ru-RU" sz="3200" dirty="0" smtClean="0"/>
            </a:br>
            <a:r>
              <a:rPr lang="ru-RU" sz="3200" dirty="0" smtClean="0"/>
              <a:t>        прочных знаний по всем  учебным   </a:t>
            </a:r>
            <a:br>
              <a:rPr lang="ru-RU" sz="3200" dirty="0" smtClean="0"/>
            </a:br>
            <a:r>
              <a:rPr lang="ru-RU" sz="3200" dirty="0" smtClean="0"/>
              <a:t>   предметам, профильным дисциплинам и</a:t>
            </a:r>
            <a:br>
              <a:rPr lang="ru-RU" sz="3200" dirty="0" smtClean="0"/>
            </a:br>
            <a:r>
              <a:rPr lang="ru-RU" sz="3200" dirty="0" smtClean="0"/>
              <a:t>  элективным курсам, на подготовку ребят к  </a:t>
            </a:r>
            <a:br>
              <a:rPr lang="ru-RU" sz="3200" dirty="0" smtClean="0"/>
            </a:br>
            <a:r>
              <a:rPr lang="ru-RU" sz="3200" dirty="0" smtClean="0"/>
              <a:t>         решению задач различного уровня   </a:t>
            </a:r>
            <a:br>
              <a:rPr lang="ru-RU" sz="3200" dirty="0" smtClean="0"/>
            </a:br>
            <a:r>
              <a:rPr lang="ru-RU" sz="3200" dirty="0" smtClean="0"/>
              <a:t>                              сложности.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      Наша цель:  сделать учащихся   </a:t>
            </a:r>
            <a:br>
              <a:rPr lang="ru-RU" sz="3200" dirty="0" smtClean="0"/>
            </a:br>
            <a:r>
              <a:rPr lang="ru-RU" sz="3200" dirty="0" smtClean="0"/>
              <a:t>    конкурентоспособными в плане  </a:t>
            </a:r>
            <a:br>
              <a:rPr lang="ru-RU" sz="3200" dirty="0" smtClean="0"/>
            </a:br>
            <a:r>
              <a:rPr lang="ru-RU" sz="3200" dirty="0" smtClean="0"/>
              <a:t>   поступления в выбранные ими ВУЗы.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765175"/>
            <a:ext cx="7797800" cy="5256213"/>
          </a:xfrm>
        </p:spPr>
        <p:txBody>
          <a:bodyPr/>
          <a:lstStyle/>
          <a:p>
            <a:pPr eaLnBrk="1" hangingPunct="1"/>
            <a:r>
              <a:rPr lang="ru-RU" sz="3200" smtClean="0"/>
              <a:t>  Принципы построения федерального базисного учебного плана для </a:t>
            </a:r>
            <a:r>
              <a:rPr lang="en-US" sz="3200" smtClean="0"/>
              <a:t>X –XI </a:t>
            </a:r>
            <a:r>
              <a:rPr lang="ru-RU" sz="3200" smtClean="0"/>
              <a:t>классов основаны на идее двухуровневого (базового и профильного) федерального образования.</a:t>
            </a:r>
            <a:br>
              <a:rPr lang="ru-RU" sz="3200" smtClean="0"/>
            </a:br>
            <a:r>
              <a:rPr lang="ru-RU" sz="3200" smtClean="0"/>
              <a:t/>
            </a:r>
            <a:br>
              <a:rPr lang="ru-RU" sz="3200" smtClean="0"/>
            </a:br>
            <a:r>
              <a:rPr lang="ru-RU" sz="3200" smtClean="0"/>
              <a:t>Выбирая различные сочетания базовых и профильных учебных предметов и учитывая нормативы учебного времени, каждое образовательное учреждение формирует собственный учебный план.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981075"/>
            <a:ext cx="8820150" cy="58769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600" i="1" dirty="0" smtClean="0"/>
              <a:t>Базовые</a:t>
            </a:r>
            <a:r>
              <a:rPr lang="ru-RU" sz="3600" dirty="0" smtClean="0"/>
              <a:t> учебные предметы – учебные предметы </a:t>
            </a:r>
            <a:r>
              <a:rPr lang="ru-RU" sz="3600" dirty="0" smtClean="0"/>
              <a:t>в обязательной части учебного плана, </a:t>
            </a:r>
            <a:r>
              <a:rPr lang="ru-RU" sz="3600" dirty="0" smtClean="0"/>
              <a:t>направленные на завершение общеобразовательной подготовки обучающихся и </a:t>
            </a:r>
            <a:r>
              <a:rPr lang="ru-RU" sz="3600" i="1" dirty="0" smtClean="0"/>
              <a:t>предполагают функционально полный, но минимальный </a:t>
            </a:r>
            <a:r>
              <a:rPr lang="ru-RU" sz="3600" dirty="0" smtClean="0"/>
              <a:t>их набор.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i="1" dirty="0" smtClean="0"/>
              <a:t>Профильные</a:t>
            </a:r>
            <a:r>
              <a:rPr lang="ru-RU" sz="3600" dirty="0" smtClean="0"/>
              <a:t> учебные предметы- учебные предметы </a:t>
            </a:r>
            <a:r>
              <a:rPr lang="ru-RU" sz="3600" dirty="0" smtClean="0"/>
              <a:t>в обязательной части </a:t>
            </a:r>
            <a:r>
              <a:rPr lang="ru-RU" sz="3600" dirty="0" smtClean="0"/>
              <a:t>учеб-</a:t>
            </a:r>
            <a:br>
              <a:rPr lang="ru-RU" sz="3600" dirty="0" smtClean="0"/>
            </a:br>
            <a:r>
              <a:rPr lang="ru-RU" sz="3600" dirty="0" err="1" smtClean="0"/>
              <a:t>ного</a:t>
            </a:r>
            <a:r>
              <a:rPr lang="ru-RU" sz="3600" dirty="0" smtClean="0"/>
              <a:t> </a:t>
            </a:r>
            <a:r>
              <a:rPr lang="ru-RU" sz="3600" dirty="0" smtClean="0"/>
              <a:t>плана </a:t>
            </a:r>
            <a:r>
              <a:rPr lang="ru-RU" sz="3600" i="1" dirty="0" smtClean="0"/>
              <a:t>повышенного </a:t>
            </a:r>
            <a:r>
              <a:rPr lang="ru-RU" sz="3600" i="1" dirty="0" smtClean="0"/>
              <a:t>уровня</a:t>
            </a:r>
            <a:r>
              <a:rPr lang="ru-RU" sz="3600" dirty="0" smtClean="0"/>
              <a:t>.</a:t>
            </a:r>
            <a:br>
              <a:rPr lang="ru-RU" sz="36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dirty="0" smtClean="0"/>
          </a:p>
        </p:txBody>
      </p:sp>
      <p:pic>
        <p:nvPicPr>
          <p:cNvPr id="11267" name="Рисунок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75" y="4868863"/>
            <a:ext cx="2143125" cy="198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3213100"/>
          </a:xfrm>
        </p:spPr>
        <p:txBody>
          <a:bodyPr/>
          <a:lstStyle/>
          <a:p>
            <a:pPr algn="ctr" eaLnBrk="1" hangingPunct="1"/>
            <a:r>
              <a:rPr lang="ru-RU" sz="2800" smtClean="0"/>
              <a:t> </a:t>
            </a:r>
            <a:r>
              <a:rPr lang="ru-RU" sz="3200" i="1" smtClean="0"/>
              <a:t>Элективные </a:t>
            </a:r>
            <a:r>
              <a:rPr lang="ru-RU" sz="3200" smtClean="0"/>
              <a:t>учебные курсы - </a:t>
            </a:r>
            <a:r>
              <a:rPr lang="ru-RU" sz="3200" i="1" smtClean="0"/>
              <a:t>дополнительные курсы по выбору </a:t>
            </a:r>
            <a:r>
              <a:rPr lang="ru-RU" sz="3200" smtClean="0"/>
              <a:t>обучающихся, позволяющие углубиться </a:t>
            </a:r>
            <a:br>
              <a:rPr lang="ru-RU" sz="3200" smtClean="0"/>
            </a:br>
            <a:r>
              <a:rPr lang="ru-RU" sz="3200" smtClean="0"/>
              <a:t>в раздел (тему) предмета.</a:t>
            </a:r>
          </a:p>
        </p:txBody>
      </p:sp>
      <p:pic>
        <p:nvPicPr>
          <p:cNvPr id="12291" name="Picture 3" descr="C:\Documents and Settings\комп\Рабочий стол\картинки о школе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9088" y="3690938"/>
            <a:ext cx="3744912" cy="316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20891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3600" dirty="0" smtClean="0"/>
              <a:t>При профильном обучении обучающийся осваивает </a:t>
            </a:r>
            <a:r>
              <a:rPr lang="ru-RU" sz="3600" i="1" u="sng" dirty="0" smtClean="0"/>
              <a:t>не менее двух </a:t>
            </a:r>
            <a:r>
              <a:rPr lang="ru-RU" sz="3600" dirty="0" smtClean="0"/>
              <a:t>учебных предметов на </a:t>
            </a:r>
            <a:r>
              <a:rPr lang="ru-RU" sz="3600" dirty="0" smtClean="0"/>
              <a:t>углубленном </a:t>
            </a:r>
            <a:r>
              <a:rPr lang="ru-RU" sz="3600" dirty="0" smtClean="0"/>
              <a:t>уровне.</a:t>
            </a:r>
          </a:p>
        </p:txBody>
      </p:sp>
      <p:pic>
        <p:nvPicPr>
          <p:cNvPr id="13315" name="Picture 3" descr="C:\Documents and Settings\комп\Рабочий стол\картинки о школе\169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2708275"/>
            <a:ext cx="5473700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764705"/>
            <a:ext cx="8229600" cy="5559896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 smtClean="0"/>
              <a:t>      </a:t>
            </a:r>
            <a:r>
              <a:rPr lang="ru-RU" b="1" dirty="0"/>
              <a:t>Углубленное изучение предметов</a:t>
            </a:r>
            <a:r>
              <a:rPr lang="ru-RU" dirty="0"/>
              <a:t> – один из компонентов профиля. </a:t>
            </a:r>
          </a:p>
          <a:p>
            <a:r>
              <a:rPr lang="ru-RU" dirty="0"/>
              <a:t>Профильное обучение организуется только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10-11 классах</a:t>
            </a:r>
            <a:r>
              <a:rPr lang="ru-RU" dirty="0"/>
              <a:t>. </a:t>
            </a:r>
          </a:p>
          <a:p>
            <a:r>
              <a:rPr lang="ru-RU" dirty="0"/>
              <a:t>Прием в профильные классы осуществляется на конкурсной основе </a:t>
            </a:r>
            <a:r>
              <a:rPr lang="ru-RU" dirty="0" smtClean="0"/>
              <a:t>(</a:t>
            </a:r>
            <a:r>
              <a:rPr lang="ru-RU" dirty="0"/>
              <a:t>индивидуальный отбор). </a:t>
            </a:r>
          </a:p>
          <a:p>
            <a:r>
              <a:rPr lang="ru-RU" dirty="0"/>
              <a:t>Сохранено право на получение среднего образования для «всех желающих»: для этого выделен универсальный профиль.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620689"/>
            <a:ext cx="78581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F0F0F"/>
                </a:solidFill>
                <a:ea typeface="Times New Roman" panose="02020603050405020304" pitchFamily="18" charset="0"/>
              </a:rPr>
              <a:t>Все учебные планы предусматривают:</a:t>
            </a:r>
            <a:endParaRPr lang="ru-RU" dirty="0">
              <a:ea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F0F0F"/>
                </a:solidFill>
                <a:ea typeface="Times New Roman" panose="02020603050405020304" pitchFamily="18" charset="0"/>
              </a:rPr>
              <a:t>- изучение обязательных учебных предметов:</a:t>
            </a:r>
            <a:endParaRPr lang="ru-RU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F0F0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Русский язык </a:t>
            </a:r>
            <a:endParaRPr lang="ru-RU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F0F0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Литература </a:t>
            </a:r>
            <a:endParaRPr lang="ru-RU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F0F0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Родной язык</a:t>
            </a:r>
            <a:endParaRPr lang="ru-RU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F0F0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Иностранный язык (английский) </a:t>
            </a:r>
            <a:endParaRPr lang="ru-RU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F0F0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Математика </a:t>
            </a:r>
            <a:endParaRPr lang="ru-RU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F0F0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История </a:t>
            </a:r>
            <a:endParaRPr lang="ru-RU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F0F0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Астрономия </a:t>
            </a:r>
            <a:endParaRPr lang="ru-RU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F0F0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Физическая культура </a:t>
            </a:r>
            <a:endParaRPr lang="ru-RU" dirty="0"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F0F0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Основы </a:t>
            </a:r>
            <a:r>
              <a:rPr lang="ru-RU" dirty="0" smtClean="0">
                <a:solidFill>
                  <a:srgbClr val="0F0F0F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безопасности жизнедеятельности</a:t>
            </a:r>
          </a:p>
          <a:p>
            <a:pPr marL="34290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i="1" dirty="0"/>
              <a:t>- выполнение обучающимися индивидуального проекта.</a:t>
            </a:r>
            <a:r>
              <a:rPr lang="ru-RU" dirty="0"/>
              <a:t> Индивидуальный проект представляет собой особую форму организации деятельности обучающихся (учебное исследование или учебный проект). </a:t>
            </a:r>
            <a:endParaRPr lang="ru-RU" dirty="0" smtClean="0"/>
          </a:p>
          <a:p>
            <a:pPr algn="just">
              <a:buSzPts val="1000"/>
              <a:tabLst>
                <a:tab pos="457200" algn="l"/>
              </a:tabLst>
            </a:pPr>
            <a:r>
              <a:rPr lang="ru-RU" dirty="0" smtClean="0"/>
              <a:t>Индивидуальный </a:t>
            </a:r>
            <a:r>
              <a:rPr lang="ru-RU" dirty="0"/>
              <a:t>проект выполняется обучающимся самостоятельно под руководством учителя по выбранной теме в рамках одного или нескольких изучаемых учебных предметов, курсов в любой избранной области деятельности (познавательной, практической, учебно-исследовательской, социальной, художественно-творческой, иной).</a:t>
            </a: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98792342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1617</TotalTime>
  <Words>393</Words>
  <Application>Microsoft Office PowerPoint</Application>
  <PresentationFormat>Экран (4:3)</PresentationFormat>
  <Paragraphs>131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Поток</vt:lpstr>
      <vt:lpstr>  Профильный уровень обучения</vt:lpstr>
      <vt:lpstr>Слайд 2</vt:lpstr>
      <vt:lpstr>               Обучение в 10 классе     (в том числе и в профильных классах)        направлено на получение глубоких и           прочных знаний по всем  учебным       предметам, профильным дисциплинам и   элективным курсам, на подготовку ребят к            решению задач различного уровня                                  сложности.         Наша цель:  сделать учащихся        конкурентоспособными в плане      поступления в выбранные ими ВУЗы.</vt:lpstr>
      <vt:lpstr>  Принципы построения федерального базисного учебного плана для X –XI классов основаны на идее двухуровневого (базового и профильного) федерального образования.  Выбирая различные сочетания базовых и профильных учебных предметов и учитывая нормативы учебного времени, каждое образовательное учреждение формирует собственный учебный план.</vt:lpstr>
      <vt:lpstr> Базовые учебные предметы – учебные предметы в обязательной части учебного плана, направленные на завершение общеобразовательной подготовки обучающихся и предполагают функционально полный, но минимальный их набор.   Профильные учебные предметы- учебные предметы в обязательной части учеб- ного плана повышенного уровня.  </vt:lpstr>
      <vt:lpstr> Элективные учебные курсы - дополнительные курсы по выбору обучающихся, позволяющие углубиться  в раздел (тему) предмета.</vt:lpstr>
      <vt:lpstr>  При профильном обучении обучающийся осваивает не менее двух учебных предметов на углубленном уровне.</vt:lpstr>
      <vt:lpstr>Слайд 8</vt:lpstr>
      <vt:lpstr>Слайд 9</vt:lpstr>
      <vt:lpstr>Варианты профилей в школе</vt:lpstr>
      <vt:lpstr>Социально-экономический профиль</vt:lpstr>
      <vt:lpstr>Универсальный профиль</vt:lpstr>
      <vt:lpstr>Слайд 13</vt:lpstr>
      <vt:lpstr>Документы для участия в конкурсе</vt:lpstr>
      <vt:lpstr>Организация индивидуального отбора в 10-ые классы</vt:lpstr>
      <vt:lpstr>                   10 класс – это шаг  во взрослую жизнь,  и он   должен быть осознанным.   </vt:lpstr>
    </vt:vector>
  </TitlesOfParts>
  <Company>школа №3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Базисный учебный план для среднего(полного)общего образования</dc:title>
  <dc:creator>Авдеева</dc:creator>
  <cp:lastModifiedBy>305-6</cp:lastModifiedBy>
  <cp:revision>124</cp:revision>
  <dcterms:created xsi:type="dcterms:W3CDTF">2010-02-02T15:03:52Z</dcterms:created>
  <dcterms:modified xsi:type="dcterms:W3CDTF">2021-04-11T16:04:45Z</dcterms:modified>
</cp:coreProperties>
</file>